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svg" ContentType="image/svg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02787d1844540da" /><Relationship Type="http://schemas.openxmlformats.org/officeDocument/2006/relationships/extended-properties" Target="/docProps/app.xml" Id="Rfdfdb9386b9e4641" /><Relationship Type="http://schemas.openxmlformats.org/officeDocument/2006/relationships/officeDocument" Target="/ppt/presentation.xml" Id="R1456abcf268c47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05f6afd5a54283"/>
  </p:sldMasterIdLst>
  <p:notesMasterIdLst>
    <p:notesMasterId xmlns:r="http://schemas.openxmlformats.org/officeDocument/2006/relationships" r:id="R23ced8b8eca64d1b"/>
  </p:notesMasterIdLst>
  <p:sldIdLst>
    <p:sldId xmlns:r="http://schemas.openxmlformats.org/officeDocument/2006/relationships" id="256" r:id="Rcdbb0c3b61e44bef"/>
    <p:sldId xmlns:r="http://schemas.openxmlformats.org/officeDocument/2006/relationships" id="257" r:id="R145bdf4db15c47fd"/>
    <p:sldId xmlns:r="http://schemas.openxmlformats.org/officeDocument/2006/relationships" id="258" r:id="R9e14de48fe7e477e"/>
    <p:sldId xmlns:r="http://schemas.openxmlformats.org/officeDocument/2006/relationships" id="259" r:id="R842fe28c9d5645a0"/>
    <p:sldId xmlns:r="http://schemas.openxmlformats.org/officeDocument/2006/relationships" id="260" r:id="R7457af016e054441"/>
    <p:sldId xmlns:r="http://schemas.openxmlformats.org/officeDocument/2006/relationships" id="261" r:id="R08fe5c708976473d"/>
    <p:sldId xmlns:r="http://schemas.openxmlformats.org/officeDocument/2006/relationships" id="262" r:id="Rf757d096ff3f4340"/>
    <p:sldId xmlns:r="http://schemas.openxmlformats.org/officeDocument/2006/relationships" id="263" r:id="R6abfdd2a8f834434"/>
    <p:sldId xmlns:r="http://schemas.openxmlformats.org/officeDocument/2006/relationships" id="264" r:id="R105d9b6cdb3c4e47"/>
    <p:sldId xmlns:r="http://schemas.openxmlformats.org/officeDocument/2006/relationships" id="265" r:id="R9e34cfc426d24abc"/>
    <p:sldId xmlns:r="http://schemas.openxmlformats.org/officeDocument/2006/relationships" id="266" r:id="R983174a769a14c41"/>
    <p:sldId xmlns:r="http://schemas.openxmlformats.org/officeDocument/2006/relationships" id="267" r:id="R45e32ca5b21c47e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b81852e88944a8f" /><Relationship Type="http://schemas.openxmlformats.org/officeDocument/2006/relationships/slideMaster" Target="/ppt/slideMasters/slideMaster1.xml" Id="Rbe05f6afd5a54283" /><Relationship Type="http://schemas.openxmlformats.org/officeDocument/2006/relationships/notesMaster" Target="/ppt/notesMasters/notesMaster1.xml" Id="R23ced8b8eca64d1b" /><Relationship Type="http://schemas.openxmlformats.org/officeDocument/2006/relationships/presProps" Target="/ppt/presProps.xml" Id="Rd5b6f20c83314e09" /><Relationship Type="http://schemas.openxmlformats.org/officeDocument/2006/relationships/tableStyles" Target="/ppt/tableStyles.xml" Id="R21723ffc15f14ca0" /><Relationship Type="http://schemas.openxmlformats.org/officeDocument/2006/relationships/slide" Target="/ppt/slides/slide1.xml" Id="Rcdbb0c3b61e44bef" /><Relationship Type="http://schemas.openxmlformats.org/officeDocument/2006/relationships/slide" Target="/ppt/slides/slide2.xml" Id="R145bdf4db15c47fd" /><Relationship Type="http://schemas.openxmlformats.org/officeDocument/2006/relationships/slide" Target="/ppt/slides/slide3.xml" Id="R9e14de48fe7e477e" /><Relationship Type="http://schemas.openxmlformats.org/officeDocument/2006/relationships/slide" Target="/ppt/slides/slide4.xml" Id="R842fe28c9d5645a0" /><Relationship Type="http://schemas.openxmlformats.org/officeDocument/2006/relationships/slide" Target="/ppt/slides/slide5.xml" Id="R7457af016e054441" /><Relationship Type="http://schemas.openxmlformats.org/officeDocument/2006/relationships/slide" Target="/ppt/slides/slide6.xml" Id="R08fe5c708976473d" /><Relationship Type="http://schemas.openxmlformats.org/officeDocument/2006/relationships/slide" Target="/ppt/slides/slide7.xml" Id="Rf757d096ff3f4340" /><Relationship Type="http://schemas.openxmlformats.org/officeDocument/2006/relationships/slide" Target="/ppt/slides/slide8.xml" Id="R6abfdd2a8f834434" /><Relationship Type="http://schemas.openxmlformats.org/officeDocument/2006/relationships/slide" Target="/ppt/slides/slide9.xml" Id="R105d9b6cdb3c4e47" /><Relationship Type="http://schemas.openxmlformats.org/officeDocument/2006/relationships/slide" Target="/ppt/slides/slide10.xml" Id="R9e34cfc426d24abc" /><Relationship Type="http://schemas.openxmlformats.org/officeDocument/2006/relationships/slide" Target="/ppt/slides/slide11.xml" Id="R983174a769a14c41" /><Relationship Type="http://schemas.openxmlformats.org/officeDocument/2006/relationships/slide" Target="/ppt/slides/slide12.xml" Id="R45e32ca5b21c47e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edf0ec97162475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d0f4ee9976b4d28" /><Relationship Type="http://schemas.openxmlformats.org/officeDocument/2006/relationships/notesMaster" Target="/ppt/notesMasters/notesMaster1.xml" Id="R60b72c4f8a7840b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b94c65648984c45" /><Relationship Type="http://schemas.openxmlformats.org/officeDocument/2006/relationships/notesMaster" Target="/ppt/notesMasters/notesMaster1.xml" Id="Ra64c56783d594b44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40839cc1ef414768" /><Relationship Type="http://schemas.openxmlformats.org/officeDocument/2006/relationships/notesMaster" Target="/ppt/notesMasters/notesMaster1.xml" Id="Rec483f6d094342c6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1619a7b629c4a29" /><Relationship Type="http://schemas.openxmlformats.org/officeDocument/2006/relationships/notesMaster" Target="/ppt/notesMasters/notesMaster1.xml" Id="R5d3b128ae4044af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51bb48605ce4b19" /><Relationship Type="http://schemas.openxmlformats.org/officeDocument/2006/relationships/notesMaster" Target="/ppt/notesMasters/notesMaster1.xml" Id="Ra109e8f1b25b498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8885acc3aaa4e74" /><Relationship Type="http://schemas.openxmlformats.org/officeDocument/2006/relationships/notesMaster" Target="/ppt/notesMasters/notesMaster1.xml" Id="R3e1c010c02db470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a5fd04dcb02438a" /><Relationship Type="http://schemas.openxmlformats.org/officeDocument/2006/relationships/notesMaster" Target="/ppt/notesMasters/notesMaster1.xml" Id="R4a0a2ea5c3844d9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f598b3612864aba" /><Relationship Type="http://schemas.openxmlformats.org/officeDocument/2006/relationships/notesMaster" Target="/ppt/notesMasters/notesMaster1.xml" Id="Rf328159cbb56460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fe85d1ff27f411d" /><Relationship Type="http://schemas.openxmlformats.org/officeDocument/2006/relationships/notesMaster" Target="/ppt/notesMasters/notesMaster1.xml" Id="R29afb107b03c478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b921a1dad6b4f44" /><Relationship Type="http://schemas.openxmlformats.org/officeDocument/2006/relationships/notesMaster" Target="/ppt/notesMasters/notesMaster1.xml" Id="R7ebcda9cf59b441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4219916a5d04c05" /><Relationship Type="http://schemas.openxmlformats.org/officeDocument/2006/relationships/notesMaster" Target="/ppt/notesMasters/notesMaster1.xml" Id="R6ce571e40a94427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d1fb6db1d084c72" /><Relationship Type="http://schemas.openxmlformats.org/officeDocument/2006/relationships/notesMaster" Target="/ppt/notesMasters/notesMaster1.xml" Id="Rbe54a60c075b419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visual system and copy derive from the current uncommitted editorial website. Replace only the document-specific fields, not the core slogan system.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Give each route the same amount of evidence. Use the Signal rule only on the recommended route after the decision criteria are clear.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Duplicate rows as needed. The confidence label should reflect evidence quality, not stakeholder preference.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End with one action. Remove the contact line when the deck ends in a meeting where the decision owner is already present.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Duplicate only the layouts that serve the document. Delete unused layouts before sharing.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Replace all bracketed fields. Keep the compact signature and use no additional cover imagery unless it provides evidence.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near the start of a proposal, recommendation, or readout. A senior reader should understand the decision without reading the full deck.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the recommendation, evidence, tradeoff, and follow-through on one page. Add detail only in an appendix.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sequence is part of the live website narrative. It can open a product-problem section or explain how the current state developed.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One finding per page. Keep the quote verbatim, identify the context, and separate observed evidence from the design implication.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one recommendation on the page. If there are alternatives, compare them on the next layout rather than weakening this statement.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These stage names and descriptions are derived from the current site approach section. Adjust timing and deliverables, but preserve the logic.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6d13c93d34437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a3ea0d6f0cd4a2d" /><Relationship Type="http://schemas.openxmlformats.org/officeDocument/2006/relationships/slideLayout" Target="/ppt/slideLayouts/slideLayout1.xml" Id="R6649bd6dba9a4eb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49bd6dba9a4eb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8db4451f746b3" /><Relationship Type="http://schemas.openxmlformats.org/officeDocument/2006/relationships/image" Target="/ppt/media/image.png" Id="R9e31488f98ff4536" /><Relationship Type="http://schemas.openxmlformats.org/officeDocument/2006/relationships/image" Target="/ppt/media/image.svg" Id="Re50c6e88bc8e4d6a" /><Relationship Type="http://schemas.openxmlformats.org/officeDocument/2006/relationships/notesSlide" Target="/ppt/notesSlides/notesSlide1.xml" Id="R2169e69db59f49a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81f285aae4396" /><Relationship Type="http://schemas.openxmlformats.org/officeDocument/2006/relationships/notesSlide" Target="/ppt/notesSlides/notesSlide10.xml" Id="R0d8bb5142ca84bc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a5efa77d54f3d" /><Relationship Type="http://schemas.openxmlformats.org/officeDocument/2006/relationships/notesSlide" Target="/ppt/notesSlides/notesSlide11.xml" Id="R3a991e2d5d43443c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4120f16884499" /><Relationship Type="http://schemas.openxmlformats.org/officeDocument/2006/relationships/image" Target="/ppt/media/image4.png" Id="Rea9e05dd97a34b07" /><Relationship Type="http://schemas.openxmlformats.org/officeDocument/2006/relationships/image" Target="/ppt/media/image4.svg" Id="R2b184885a551459b" /><Relationship Type="http://schemas.openxmlformats.org/officeDocument/2006/relationships/notesSlide" Target="/ppt/notesSlides/notesSlide12.xml" Id="R9140f48113f34d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a5af2cb5f4bcd" /><Relationship Type="http://schemas.openxmlformats.org/officeDocument/2006/relationships/notesSlide" Target="/ppt/notesSlides/notesSlide2.xml" Id="R67c58a5bbc044a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f014bca1743d5" /><Relationship Type="http://schemas.openxmlformats.org/officeDocument/2006/relationships/image" Target="/ppt/media/image2.png" Id="Rc54a8b4f77354e3f" /><Relationship Type="http://schemas.openxmlformats.org/officeDocument/2006/relationships/image" Target="/ppt/media/image2.svg" Id="R78fbcacbb3234577" /><Relationship Type="http://schemas.openxmlformats.org/officeDocument/2006/relationships/notesSlide" Target="/ppt/notesSlides/notesSlide3.xml" Id="R0b5e46dfc38c49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24b0b2dd34c73" /><Relationship Type="http://schemas.openxmlformats.org/officeDocument/2006/relationships/notesSlide" Target="/ppt/notesSlides/notesSlide4.xml" Id="Ra92fa71e12b245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c6ced88e34733" /><Relationship Type="http://schemas.openxmlformats.org/officeDocument/2006/relationships/notesSlide" Target="/ppt/notesSlides/notesSlide5.xml" Id="Raa2a4d08b82143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d09330f084387" /><Relationship Type="http://schemas.openxmlformats.org/officeDocument/2006/relationships/image" Target="/ppt/media/image3.png" Id="Rdceae0a1f21f443a" /><Relationship Type="http://schemas.openxmlformats.org/officeDocument/2006/relationships/image" Target="/ppt/media/image3.svg" Id="R674e12a87364478a" /><Relationship Type="http://schemas.openxmlformats.org/officeDocument/2006/relationships/notesSlide" Target="/ppt/notesSlides/notesSlide6.xml" Id="R2add54016c9242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f6ea2910c4653" /><Relationship Type="http://schemas.openxmlformats.org/officeDocument/2006/relationships/notesSlide" Target="/ppt/notesSlides/notesSlide7.xml" Id="R510c80e6956d4e5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65ade86a242ac" /><Relationship Type="http://schemas.openxmlformats.org/officeDocument/2006/relationships/notesSlide" Target="/ppt/notesSlides/notesSlide8.xml" Id="R92845dd0244643d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0c09b58da4ea8" /><Relationship Type="http://schemas.openxmlformats.org/officeDocument/2006/relationships/notesSlide" Target="/ppt/notesSlides/notesSlide9.xml" Id="R0265bfdbfe3b4af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335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218D65C-EDA5-41BE-8BEF-DF39DB2A9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8EDEB"/>
                </a:solidFill>
                <a:latin typeface="Aeonik"/>
                <a:ea typeface="Aeonik"/>
                <a:cs typeface="Aeonik"/>
              </a:defRPr>
            </a:pPr>
            <a:r>
              <a:rPr sz="975" b="1">
                <a:solidFill>
                  <a:srgbClr val="F8EDEB"/>
                </a:solidFill>
                <a:latin typeface="Aeonik"/>
                <a:ea typeface="Aeonik"/>
                <a:cs typeface="Aeonik"/>
              </a:rPr>
              <a:t>Hristo Butsev · Reusable template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13575A8-2A28-441D-8231-E6AC13532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066800"/>
            <a:ext cx="72390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5400" b="0">
                <a:solidFill>
                  <a:srgbClr val="F8EDEB"/>
                </a:solidFill>
                <a:latin typeface="Aeonik"/>
                <a:ea typeface="Aeonik"/>
                <a:cs typeface="Aeonik"/>
              </a:defRPr>
            </a:pPr>
            <a:r>
              <a:rPr sz="5400" b="0">
                <a:solidFill>
                  <a:srgbClr val="F8EDEB"/>
                </a:solidFill>
                <a:latin typeface="Aeonik"/>
                <a:ea typeface="Aeonik"/>
                <a:cs typeface="Aeonik"/>
              </a:rPr>
              <a:t>Document design</a:t>
            </a:r>
          </a:p>
          <a:p xmlns:a="http://schemas.openxmlformats.org/drawingml/2006/main">
            <a:pPr algn="l">
              <a:defRPr sz="5400" b="0">
                <a:solidFill>
                  <a:srgbClr val="F8EDEB"/>
                </a:solidFill>
                <a:latin typeface="Aeonik"/>
                <a:ea typeface="Aeonik"/>
                <a:cs typeface="Aeonik"/>
              </a:defRPr>
            </a:pPr>
            <a:r>
              <a:rPr sz="5400" b="0">
                <a:solidFill>
                  <a:srgbClr val="F8EDEB"/>
                </a:solidFill>
                <a:latin typeface="Aeonik"/>
                <a:ea typeface="Aeonik"/>
                <a:cs typeface="Aeonik"/>
              </a:rPr>
              <a:t>system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52DC629-DDFB-4BD0-BFE1-21753ACE2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1314450"/>
            <a:ext cx="3714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725" b="0">
                <a:solidFill>
                  <a:srgbClr val="96928E"/>
                </a:solidFill>
                <a:latin typeface="Aeonik"/>
                <a:ea typeface="Aeonik"/>
                <a:cs typeface="Aeonik"/>
              </a:defRPr>
            </a:pPr>
            <a:r>
              <a:rPr sz="1725" b="0">
                <a:solidFill>
                  <a:srgbClr val="96928E"/>
                </a:solidFill>
                <a:latin typeface="Aeonik"/>
                <a:ea typeface="Aeonik"/>
                <a:cs typeface="Aeonik"/>
              </a:rPr>
              <a:t>Complex products. Clear direction.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31488f98ff4536">
            <a:extLst>
              <a:ext uri="{96DAC541-7B7A-43D3-8B79-37D633B846F1}">
                <asvg:svgBlip xmlns:asvg="http://schemas.microsoft.com/office/drawing/2016/SVG/main" r:embed="Re50c6e88bc8e4d6a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533400" y="3286125"/>
            <a:ext cx="11125200" cy="25527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96F99C2-6322-4D8F-80BD-934A059A1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38850"/>
            <a:ext cx="723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8EDEB"/>
                </a:solidFill>
                <a:latin typeface="Aeonik"/>
                <a:ea typeface="Aeonik"/>
                <a:cs typeface="Aeonik"/>
              </a:defRPr>
            </a:pPr>
            <a:r>
              <a:rPr sz="1275" b="0">
                <a:solidFill>
                  <a:srgbClr val="F8EDEB"/>
                </a:solidFill>
                <a:latin typeface="Aeonik"/>
                <a:ea typeface="Aeonik"/>
                <a:cs typeface="Aeonik"/>
              </a:rPr>
              <a:t>Proposal · Product brief · Decision memo · Research readout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5D3E406-0510-4EFA-A2AE-F968B5E03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58375" y="6038850"/>
            <a:ext cx="18002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96928E"/>
                </a:solidFill>
                <a:latin typeface="Aeonik"/>
                <a:ea typeface="Aeonik"/>
                <a:cs typeface="Aeonik"/>
              </a:defRPr>
            </a:pPr>
            <a:r>
              <a:rPr sz="975" b="0">
                <a:solidFill>
                  <a:srgbClr val="96928E"/>
                </a:solidFill>
                <a:latin typeface="Aeonik"/>
                <a:ea typeface="Aeonik"/>
                <a:cs typeface="Aeonik"/>
              </a:rPr>
              <a:t>v1.0 / 2026</a:t>
            </a:r>
          </a:p>
        </p:txBody>
      </p:sp>
    </p:spTree>
    <p:extLst>
      <p:ext uri="{BB962C8B-B14F-4D97-AF65-F5344CB8AC3E}">
        <p14:creationId xmlns:p14="http://schemas.microsoft.com/office/powerpoint/2010/main" val="57855501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8ED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E2685DD-799A-4B0E-A1B9-489385B6C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975" b="1">
                <a:solidFill>
                  <a:srgbClr val="6D6D68"/>
                </a:solidFill>
                <a:latin typeface="Aeonik"/>
                <a:ea typeface="Aeonik"/>
                <a:cs typeface="Aeonik"/>
              </a:rPr>
              <a:t>Comparison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4B70632-8E30-4ACF-8F1D-C397FC547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895350"/>
            <a:ext cx="7810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050" b="0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4050" b="0">
                <a:solidFill>
                  <a:srgbClr val="333533"/>
                </a:solidFill>
                <a:latin typeface="Aeonik"/>
                <a:ea typeface="Aeonik"/>
                <a:cs typeface="Aeonik"/>
              </a:rPr>
              <a:t>Two routes, one decision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9908519-68A2-495A-82C3-6343D89FD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000250"/>
            <a:ext cx="5334000" cy="3600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1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7F6B4B0-61C4-4979-B649-B7DE45E8B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000250"/>
            <a:ext cx="5334000" cy="3600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35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39ADA8E-8D4D-4617-9C9D-2F1E53C4B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30505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975" b="1">
                <a:solidFill>
                  <a:srgbClr val="6D6D68"/>
                </a:solidFill>
                <a:latin typeface="Aeonik"/>
                <a:ea typeface="Aeonik"/>
                <a:cs typeface="Aeonik"/>
              </a:rPr>
              <a:t>CURRENT ROUTE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719BF4E-03B8-429C-AAB0-191A73EEA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781300"/>
            <a:ext cx="4476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000" b="0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3000" b="0">
                <a:solidFill>
                  <a:srgbClr val="333533"/>
                </a:solidFill>
                <a:latin typeface="Aeonik"/>
                <a:ea typeface="Aeonik"/>
                <a:cs typeface="Aeonik"/>
              </a:rPr>
              <a:t>[Name the current</a:t>
            </a:r>
          </a:p>
          <a:p xmlns:a="http://schemas.openxmlformats.org/drawingml/2006/main">
            <a:pPr algn="l">
              <a:defRPr sz="3000" b="0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3000" b="0">
                <a:solidFill>
                  <a:srgbClr val="333533"/>
                </a:solidFill>
                <a:latin typeface="Aeonik"/>
                <a:ea typeface="Aeonik"/>
                <a:cs typeface="Aeonik"/>
              </a:rPr>
              <a:t>approach]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5E71D78-2D18-453E-A89D-F6716A3F0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019550"/>
            <a:ext cx="4095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575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[State the strongest reason to keep it.]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BF38DD7-C0EA-456F-9853-F7815FD0D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914900"/>
            <a:ext cx="4095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200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Constraint</a:t>
            </a:r>
          </a:p>
          <a:p xmlns:a="http://schemas.openxmlformats.org/drawingml/2006/main">
            <a:pPr algn="l">
              <a:defRPr sz="1200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200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[What remains unresolved]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B3EE1A1-C26C-4388-B9CA-172303010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30505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8F43D"/>
                </a:solidFill>
                <a:latin typeface="Aeonik"/>
                <a:ea typeface="Aeonik"/>
                <a:cs typeface="Aeonik"/>
              </a:defRPr>
            </a:pPr>
            <a:r>
              <a:rPr sz="975" b="1">
                <a:solidFill>
                  <a:srgbClr val="C8F43D"/>
                </a:solidFill>
                <a:latin typeface="Aeonik"/>
                <a:ea typeface="Aeonik"/>
                <a:cs typeface="Aeonik"/>
              </a:rPr>
              <a:t>PROPOSED ROUTE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82272EC-5757-4BC3-B5D7-6CE581F17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81300"/>
            <a:ext cx="4476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000" b="0">
                <a:solidFill>
                  <a:srgbClr val="F8EDEB"/>
                </a:solidFill>
                <a:latin typeface="Aeonik"/>
                <a:ea typeface="Aeonik"/>
                <a:cs typeface="Aeonik"/>
              </a:defRPr>
            </a:pPr>
            <a:r>
              <a:rPr sz="3000" b="0">
                <a:solidFill>
                  <a:srgbClr val="F8EDEB"/>
                </a:solidFill>
                <a:latin typeface="Aeonik"/>
                <a:ea typeface="Aeonik"/>
                <a:cs typeface="Aeonik"/>
              </a:rPr>
              <a:t>[Name the proposed</a:t>
            </a:r>
          </a:p>
          <a:p xmlns:a="http://schemas.openxmlformats.org/drawingml/2006/main">
            <a:pPr algn="l">
              <a:defRPr sz="3000" b="0">
                <a:solidFill>
                  <a:srgbClr val="F8EDEB"/>
                </a:solidFill>
                <a:latin typeface="Aeonik"/>
                <a:ea typeface="Aeonik"/>
                <a:cs typeface="Aeonik"/>
              </a:defRPr>
            </a:pPr>
            <a:r>
              <a:rPr sz="3000" b="0">
                <a:solidFill>
                  <a:srgbClr val="F8EDEB"/>
                </a:solidFill>
                <a:latin typeface="Aeonik"/>
                <a:ea typeface="Aeonik"/>
                <a:cs typeface="Aeonik"/>
              </a:rPr>
              <a:t>approach]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C1803D2-9583-47DD-B234-7EC3BFFFD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019550"/>
            <a:ext cx="4095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8EDEB"/>
                </a:solidFill>
                <a:latin typeface="Aeonik"/>
                <a:ea typeface="Aeonik"/>
                <a:cs typeface="Aeonik"/>
              </a:defRPr>
            </a:pPr>
            <a:r>
              <a:rPr sz="1575" b="0">
                <a:solidFill>
                  <a:srgbClr val="F8EDEB"/>
                </a:solidFill>
                <a:latin typeface="Aeonik"/>
                <a:ea typeface="Aeonik"/>
                <a:cs typeface="Aeonik"/>
              </a:rPr>
              <a:t>[State the strongest reason to change.]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5B3FBD6-3454-4965-94AE-0F927AECD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914900"/>
            <a:ext cx="4095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96928E"/>
                </a:solidFill>
                <a:latin typeface="Aeonik"/>
                <a:ea typeface="Aeonik"/>
                <a:cs typeface="Aeonik"/>
              </a:defRPr>
            </a:pPr>
            <a:r>
              <a:rPr sz="1200" b="0">
                <a:solidFill>
                  <a:srgbClr val="96928E"/>
                </a:solidFill>
                <a:latin typeface="Aeonik"/>
                <a:ea typeface="Aeonik"/>
                <a:cs typeface="Aeonik"/>
              </a:rPr>
              <a:t>Tradeoff</a:t>
            </a:r>
          </a:p>
          <a:p xmlns:a="http://schemas.openxmlformats.org/drawingml/2006/main">
            <a:pPr algn="l">
              <a:defRPr sz="1200" b="0">
                <a:solidFill>
                  <a:srgbClr val="96928E"/>
                </a:solidFill>
                <a:latin typeface="Aeonik"/>
                <a:ea typeface="Aeonik"/>
                <a:cs typeface="Aeonik"/>
              </a:defRPr>
            </a:pPr>
            <a:r>
              <a:rPr sz="1200" b="0">
                <a:solidFill>
                  <a:srgbClr val="96928E"/>
                </a:solidFill>
                <a:latin typeface="Aeonik"/>
                <a:ea typeface="Aeonik"/>
                <a:cs typeface="Aeonik"/>
              </a:rPr>
              <a:t>[What the team accepts]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225C37C-C5CC-41D6-983E-99015D4A7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524500"/>
            <a:ext cx="5334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F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20794B4-FB43-4A74-A968-627FA4403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29375"/>
            <a:ext cx="76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125" b="1">
                <a:solidFill>
                  <a:srgbClr val="6D6D68"/>
                </a:solidFill>
                <a:latin typeface="Aeonik"/>
                <a:ea typeface="Aeonik"/>
                <a:cs typeface="Aeonik"/>
              </a:rPr>
              <a:t>HB.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CD4E576-071B-482E-ABE5-5695CF74B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29375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975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91707425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8ED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42DB891-FE29-4125-B4DF-07F51704F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975" b="1">
                <a:solidFill>
                  <a:srgbClr val="6D6D68"/>
                </a:solidFill>
                <a:latin typeface="Aeonik"/>
                <a:ea typeface="Aeonik"/>
                <a:cs typeface="Aeonik"/>
              </a:rPr>
              <a:t>Evidence appendix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A09402A-BE21-46E8-B7EC-561231A04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857250"/>
            <a:ext cx="6096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900" b="0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3900" b="0">
                <a:solidFill>
                  <a:srgbClr val="333533"/>
                </a:solidFill>
                <a:latin typeface="Aeonik"/>
                <a:ea typeface="Aeonik"/>
                <a:cs typeface="Aeonik"/>
              </a:rPr>
              <a:t>Evidence log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190A407-9D3C-47AA-9ACF-132572675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066800"/>
            <a:ext cx="3657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200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[Project / research round / date]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9891E28-670A-4033-B8A3-A919CEEA3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85950"/>
            <a:ext cx="111252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35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F1E06D9-2488-4D63-82A8-82B2BC7E0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19300"/>
            <a:ext cx="1981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8EDEB"/>
                </a:solidFill>
                <a:latin typeface="Aeonik"/>
                <a:ea typeface="Aeonik"/>
                <a:cs typeface="Aeonik"/>
              </a:defRPr>
            </a:pPr>
            <a:r>
              <a:rPr sz="1050" b="1">
                <a:solidFill>
                  <a:srgbClr val="F8EDEB"/>
                </a:solidFill>
                <a:latin typeface="Aeonik"/>
                <a:ea typeface="Aeonik"/>
                <a:cs typeface="Aeonik"/>
              </a:rPr>
              <a:t>Source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F327B4E-5A5B-4E92-BB2A-538C3D7E6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019300"/>
            <a:ext cx="3886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8EDEB"/>
                </a:solidFill>
                <a:latin typeface="Aeonik"/>
                <a:ea typeface="Aeonik"/>
                <a:cs typeface="Aeonik"/>
              </a:defRPr>
            </a:pPr>
            <a:r>
              <a:rPr sz="1050" b="1">
                <a:solidFill>
                  <a:srgbClr val="F8EDEB"/>
                </a:solidFill>
                <a:latin typeface="Aeonik"/>
                <a:ea typeface="Aeonik"/>
                <a:cs typeface="Aeonik"/>
              </a:rPr>
              <a:t>Finding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BC80938-EC3E-4399-BB45-5CB96EA6B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019300"/>
            <a:ext cx="2438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8EDEB"/>
                </a:solidFill>
                <a:latin typeface="Aeonik"/>
                <a:ea typeface="Aeonik"/>
                <a:cs typeface="Aeonik"/>
              </a:defRPr>
            </a:pPr>
            <a:r>
              <a:rPr sz="1050" b="1">
                <a:solidFill>
                  <a:srgbClr val="F8EDEB"/>
                </a:solidFill>
                <a:latin typeface="Aeonik"/>
                <a:ea typeface="Aeonik"/>
                <a:cs typeface="Aeonik"/>
              </a:rPr>
              <a:t>Implication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3B98A93-30EA-4B71-93F8-89E1BC2B0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019300"/>
            <a:ext cx="190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8EDEB"/>
                </a:solidFill>
                <a:latin typeface="Aeonik"/>
                <a:ea typeface="Aeonik"/>
                <a:cs typeface="Aeonik"/>
              </a:defRPr>
            </a:pPr>
            <a:r>
              <a:rPr sz="1050" b="1">
                <a:solidFill>
                  <a:srgbClr val="F8EDEB"/>
                </a:solidFill>
                <a:latin typeface="Aeonik"/>
                <a:ea typeface="Aeonik"/>
                <a:cs typeface="Aeonik"/>
              </a:rPr>
              <a:t>Confidence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4F2C2D8-3964-4350-BFBB-E7EEB54D7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71825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4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F874334-93DC-4EBB-8BFA-48A231311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19812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125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[Interview / data]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3B86690-C196-4A99-9CC9-78D4759B2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533650"/>
            <a:ext cx="38862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1275" b="0">
                <a:solidFill>
                  <a:srgbClr val="333533"/>
                </a:solidFill>
                <a:latin typeface="Aeonik"/>
                <a:ea typeface="Aeonik"/>
                <a:cs typeface="Aeonik"/>
              </a:rPr>
              <a:t>[Observed behavior or fact]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A53F8FC-6D11-440E-9919-24AE865D7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533650"/>
            <a:ext cx="2438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275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[What the product may need]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5706185-F067-4543-B86D-BA9D997D6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533650"/>
            <a:ext cx="1905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125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[High / med / low]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81AE9A6-DB3A-4991-A5ED-1766511F8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81350"/>
            <a:ext cx="1112520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1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19E3B41-7E5D-42CE-B184-0748B7C29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010025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4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318640E-AA09-48F0-B4BB-A5E5D3C3A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71850"/>
            <a:ext cx="19812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125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[Interview / data]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941B2F4-E037-469C-83C3-7DA07E493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3371850"/>
            <a:ext cx="38862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1275" b="0">
                <a:solidFill>
                  <a:srgbClr val="333533"/>
                </a:solidFill>
                <a:latin typeface="Aeonik"/>
                <a:ea typeface="Aeonik"/>
                <a:cs typeface="Aeonik"/>
              </a:rPr>
              <a:t>[Observed behavior or fact]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B0E8939-858B-4DA6-92CA-159272BEE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371850"/>
            <a:ext cx="2438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275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[What the product may need]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AD025B4-4B02-44B8-9F65-17BAE34B9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3371850"/>
            <a:ext cx="1905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125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[High / med / low]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AAFCB5F-1CC2-4439-91D2-5E79DAE17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48225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4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FCBB522-A426-4E1D-A847-9FAF721E3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10050"/>
            <a:ext cx="19812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125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[Interview / data]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E9D3DAA-452B-4C34-A463-F80C33DEB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210050"/>
            <a:ext cx="38862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1275" b="0">
                <a:solidFill>
                  <a:srgbClr val="333533"/>
                </a:solidFill>
                <a:latin typeface="Aeonik"/>
                <a:ea typeface="Aeonik"/>
                <a:cs typeface="Aeonik"/>
              </a:rPr>
              <a:t>[Observed behavior or fact]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E63910B-A8C4-4C4C-B0EF-F61438B35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4210050"/>
            <a:ext cx="2438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275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[What the product may need]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FB20FD4-759A-444C-AB3B-B8D51207B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4210050"/>
            <a:ext cx="1905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125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[High / med / low]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96D89EF-05A6-4214-B5E4-1FB4DA5CF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57750"/>
            <a:ext cx="1112520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1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4FFD92F-6B5C-456D-86B1-EDB7702E9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686425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4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D36EC2C-D2F7-4785-9366-066AC278F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48250"/>
            <a:ext cx="19812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125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[Interview / data]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BDE28C8-0F34-4804-ABC6-6C6903D94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5048250"/>
            <a:ext cx="38862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1275" b="0">
                <a:solidFill>
                  <a:srgbClr val="333533"/>
                </a:solidFill>
                <a:latin typeface="Aeonik"/>
                <a:ea typeface="Aeonik"/>
                <a:cs typeface="Aeonik"/>
              </a:rPr>
              <a:t>[Observed behavior or fact]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3B591D9-09E8-49CC-B9A8-4B170690F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5048250"/>
            <a:ext cx="2438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275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[What the product may need]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C43B5E6-5557-4411-9256-02AAB50D6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5048250"/>
            <a:ext cx="1905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125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[High / med / low]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8EF0B5B-0003-47E5-AD9A-34A70061F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96265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200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Keep observed evidence separate from interpretation. Link source material in the notes or working file.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C5C5B8F-36FA-4355-8656-064782080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29375"/>
            <a:ext cx="76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125" b="1">
                <a:solidFill>
                  <a:srgbClr val="6D6D68"/>
                </a:solidFill>
                <a:latin typeface="Aeonik"/>
                <a:ea typeface="Aeonik"/>
                <a:cs typeface="Aeonik"/>
              </a:rPr>
              <a:t>HB.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158FDB0-44CE-4760-B760-CF6273ADA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29375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975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15639252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C8F43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CCB31B7-9AE7-4319-8FBF-6A8B730AC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975" b="1">
                <a:solidFill>
                  <a:srgbClr val="333533"/>
                </a:solidFill>
                <a:latin typeface="Aeonik"/>
                <a:ea typeface="Aeonik"/>
                <a:cs typeface="Aeonik"/>
              </a:rPr>
              <a:t>Close with one action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0F2367A-31AB-49B8-B29B-24CCB7D0D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81100"/>
            <a:ext cx="7905750" cy="144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950" b="0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4950" b="0">
                <a:solidFill>
                  <a:srgbClr val="333533"/>
                </a:solidFill>
                <a:latin typeface="Aeonik"/>
                <a:ea typeface="Aeonik"/>
                <a:cs typeface="Aeonik"/>
              </a:rPr>
              <a:t>See what’s holding</a:t>
            </a:r>
          </a:p>
          <a:p xmlns:a="http://schemas.openxmlformats.org/drawingml/2006/main">
            <a:pPr algn="l">
              <a:defRPr sz="4950" b="0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4950" b="0">
                <a:solidFill>
                  <a:srgbClr val="333533"/>
                </a:solidFill>
                <a:latin typeface="Aeonik"/>
                <a:ea typeface="Aeonik"/>
                <a:cs typeface="Aeonik"/>
              </a:rPr>
              <a:t>your product back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6519F75-ABA2-49BF-B4DB-CD7674CC2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0670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35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ED89F58-F284-4521-A3E7-D43566939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48050"/>
            <a:ext cx="9048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900" b="0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3900" b="0">
                <a:solidFill>
                  <a:srgbClr val="333533"/>
                </a:solidFill>
                <a:latin typeface="Aeonik"/>
                <a:ea typeface="Aeonik"/>
                <a:cs typeface="Aeonik"/>
              </a:rPr>
              <a:t>Know what to do next.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5D939DF-3B41-40C2-BEE3-21DA497DE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914900"/>
            <a:ext cx="5143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2250" b="1">
                <a:solidFill>
                  <a:srgbClr val="333533"/>
                </a:solidFill>
                <a:latin typeface="Aeonik"/>
                <a:ea typeface="Aeonik"/>
                <a:cs typeface="Aeonik"/>
              </a:rPr>
              <a:t>[Primary next action]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DF6373F-1FE6-47E9-AC5A-B04D8B1F1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5029200"/>
            <a:ext cx="4648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350" b="0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1350" b="0">
                <a:solidFill>
                  <a:srgbClr val="333533"/>
                </a:solidFill>
                <a:latin typeface="Aeonik"/>
                <a:ea typeface="Aeonik"/>
                <a:cs typeface="Aeonik"/>
              </a:rPr>
              <a:t>[Owner / contact / date]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9e05dd97a34b07">
            <a:extLst>
              <a:ext uri="{96DAC541-7B7A-43D3-8B79-37D633B846F1}">
                <asvg:svgBlip xmlns:asvg="http://schemas.microsoft.com/office/drawing/2016/SVG/main" r:embed="R2b184885a551459b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10515600" y="6000750"/>
            <a:ext cx="1143000" cy="32385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32567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8ED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0F804DD-2BBF-454A-9E3F-AC4F9284D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975" b="1">
                <a:solidFill>
                  <a:srgbClr val="6D6D68"/>
                </a:solidFill>
                <a:latin typeface="Aeonik"/>
                <a:ea typeface="Aeonik"/>
                <a:cs typeface="Aeonik"/>
              </a:rPr>
              <a:t>Using the system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2769BCA-ED08-4933-8B71-0B8FFBAFE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876300"/>
            <a:ext cx="7810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050" b="0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4050" b="0">
                <a:solidFill>
                  <a:srgbClr val="333533"/>
                </a:solidFill>
                <a:latin typeface="Aeonik"/>
                <a:ea typeface="Aeonik"/>
                <a:cs typeface="Aeonik"/>
              </a:rPr>
              <a:t>Four beats keep</a:t>
            </a:r>
          </a:p>
          <a:p xmlns:a="http://schemas.openxmlformats.org/drawingml/2006/main">
            <a:pPr algn="l">
              <a:defRPr sz="4050" b="0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4050" b="0">
                <a:solidFill>
                  <a:srgbClr val="333533"/>
                </a:solidFill>
                <a:latin typeface="Aeonik"/>
                <a:ea typeface="Aeonik"/>
                <a:cs typeface="Aeonik"/>
              </a:rPr>
              <a:t>each page useful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398B781-7A82-4033-9BEC-D7E222A26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431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4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5F077EC-D254-47D9-A5D3-81AAA51E9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55270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050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9BB4639-C409-4DDC-9DAA-62385085A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476500"/>
            <a:ext cx="4000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2250" b="0">
                <a:solidFill>
                  <a:srgbClr val="333533"/>
                </a:solidFill>
                <a:latin typeface="Aeonik"/>
                <a:ea typeface="Aeonik"/>
                <a:cs typeface="Aeonik"/>
              </a:rPr>
              <a:t>Name the situation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B1E6FAC-F95A-46A1-9961-22C040137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514600"/>
            <a:ext cx="4762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350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Begin with the product condition the reader already recognizes.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8FFADD5-B253-4BE5-8608-02906010F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575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4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50D365A-2184-444B-989E-8E9354296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6710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050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4AA0BDE-7B04-4328-AED7-80E875D92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390900"/>
            <a:ext cx="4000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2250" b="0">
                <a:solidFill>
                  <a:srgbClr val="333533"/>
                </a:solidFill>
                <a:latin typeface="Aeonik"/>
                <a:ea typeface="Aeonik"/>
                <a:cs typeface="Aeonik"/>
              </a:rPr>
              <a:t>Make the stakes visible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E6F788E-F137-4F07-BFE3-197024BA6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429000"/>
            <a:ext cx="4762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350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Explain what changes if the team keeps the current approach.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55DD1EA-5B98-4195-AA95-F1547584D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719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4C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36EF04B-BE34-4452-9501-581FEF898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38150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050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C0CECAB-9897-4361-B8F3-AB4B605A1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305300"/>
            <a:ext cx="4000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2250" b="0">
                <a:solidFill>
                  <a:srgbClr val="333533"/>
                </a:solidFill>
                <a:latin typeface="Aeonik"/>
                <a:ea typeface="Aeonik"/>
                <a:cs typeface="Aeonik"/>
              </a:rPr>
              <a:t>Show the constraint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A972B8C-AABA-422F-A644-9D7FBE8EA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43400"/>
            <a:ext cx="4762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350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Separate the underlying decision from the visible symptoms.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A8B62CB-BC28-49F3-AF5F-2B0107ECD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0863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35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B6D3FF9-B7DD-4AF7-9FE4-BEBE1CB72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29590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050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04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E798B81-0404-4750-9F74-2300F832D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219700"/>
            <a:ext cx="4000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2250" b="0">
                <a:solidFill>
                  <a:srgbClr val="333533"/>
                </a:solidFill>
                <a:latin typeface="Aeonik"/>
                <a:ea typeface="Aeonik"/>
                <a:cs typeface="Aeonik"/>
              </a:rPr>
              <a:t>End with one action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492C554-B1C8-4860-8F31-8B98B6C49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5257800"/>
            <a:ext cx="4762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350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Leave one decision, owner, or question.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BC1BF32-D99F-4785-A954-723FA1A2D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29375"/>
            <a:ext cx="76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125" b="1">
                <a:solidFill>
                  <a:srgbClr val="6D6D68"/>
                </a:solidFill>
                <a:latin typeface="Aeonik"/>
                <a:ea typeface="Aeonik"/>
                <a:cs typeface="Aeonik"/>
              </a:rPr>
              <a:t>HB.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1059868-41C5-4AB0-97FA-41BDE3C2D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29375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975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25413043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3335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1E75B5D-337E-413B-BEF6-086540EB9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8EDEB"/>
                </a:solidFill>
                <a:latin typeface="Aeonik"/>
                <a:ea typeface="Aeonik"/>
                <a:cs typeface="Aeonik"/>
              </a:defRPr>
            </a:pPr>
            <a:r>
              <a:rPr sz="975" b="1">
                <a:solidFill>
                  <a:srgbClr val="F8EDEB"/>
                </a:solidFill>
                <a:latin typeface="Aeonik"/>
                <a:ea typeface="Aeonik"/>
                <a:cs typeface="Aeonik"/>
              </a:rPr>
              <a:t>Cover page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A7C91BC-6E37-49EC-BCBE-0E82B46F7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200150"/>
            <a:ext cx="685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96928E"/>
                </a:solidFill>
                <a:latin typeface="Aeonik"/>
                <a:ea typeface="Aeonik"/>
                <a:cs typeface="Aeonik"/>
              </a:defRPr>
            </a:pPr>
            <a:r>
              <a:rPr sz="1500" b="0">
                <a:solidFill>
                  <a:srgbClr val="96928E"/>
                </a:solidFill>
                <a:latin typeface="Aeonik"/>
                <a:ea typeface="Aeonik"/>
                <a:cs typeface="Aeonik"/>
              </a:rPr>
              <a:t>[Client / product]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2151182-4A51-475A-AECC-288BAA355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52600"/>
            <a:ext cx="8286750" cy="1866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5250" b="0">
                <a:solidFill>
                  <a:srgbClr val="F8EDEB"/>
                </a:solidFill>
                <a:latin typeface="Aeonik"/>
                <a:ea typeface="Aeonik"/>
                <a:cs typeface="Aeonik"/>
              </a:defRPr>
            </a:pPr>
            <a:r>
              <a:rPr sz="5250" b="0">
                <a:solidFill>
                  <a:srgbClr val="F8EDEB"/>
                </a:solidFill>
                <a:latin typeface="Aeonik"/>
                <a:ea typeface="Aeonik"/>
                <a:cs typeface="Aeonik"/>
              </a:rPr>
              <a:t>[Document purpose</a:t>
            </a:r>
          </a:p>
          <a:p xmlns:a="http://schemas.openxmlformats.org/drawingml/2006/main">
            <a:pPr algn="l">
              <a:defRPr sz="5250" b="0">
                <a:solidFill>
                  <a:srgbClr val="F8EDEB"/>
                </a:solidFill>
                <a:latin typeface="Aeonik"/>
                <a:ea typeface="Aeonik"/>
                <a:cs typeface="Aeonik"/>
              </a:defRPr>
            </a:pPr>
            <a:r>
              <a:rPr sz="5250" b="0">
                <a:solidFill>
                  <a:srgbClr val="F8EDEB"/>
                </a:solidFill>
                <a:latin typeface="Aeonik"/>
                <a:ea typeface="Aeonik"/>
                <a:cs typeface="Aeonik"/>
              </a:rPr>
              <a:t>in plain language]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635DC04-6453-4B4C-8750-0ADFA6D52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095750"/>
            <a:ext cx="85725" cy="129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F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405550D-597B-4691-B368-D64CD3B3C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095750"/>
            <a:ext cx="561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F8EDEB"/>
                </a:solidFill>
                <a:latin typeface="Aeonik"/>
                <a:ea typeface="Aeonik"/>
                <a:cs typeface="Aeonik"/>
              </a:defRPr>
            </a:pPr>
            <a:r>
              <a:rPr sz="2100" b="0">
                <a:solidFill>
                  <a:srgbClr val="F8EDEB"/>
                </a:solidFill>
                <a:latin typeface="Aeonik"/>
                <a:ea typeface="Aeonik"/>
                <a:cs typeface="Aeonik"/>
              </a:rPr>
              <a:t>[One sentence that explains the decision this document supports.]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C40F299-0C09-4DCC-A0B7-0C0F5575E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4210050"/>
            <a:ext cx="33242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275" b="0">
                <a:solidFill>
                  <a:srgbClr val="96928E"/>
                </a:solidFill>
                <a:latin typeface="Aeonik"/>
                <a:ea typeface="Aeonik"/>
                <a:cs typeface="Aeonik"/>
              </a:defRPr>
            </a:pPr>
            <a:r>
              <a:rPr sz="1275" b="0">
                <a:solidFill>
                  <a:srgbClr val="96928E"/>
                </a:solidFill>
                <a:latin typeface="Aeonik"/>
                <a:ea typeface="Aeonik"/>
                <a:cs typeface="Aeonik"/>
              </a:rPr>
              <a:t>Prepared for</a:t>
            </a:r>
          </a:p>
          <a:p xmlns:a="http://schemas.openxmlformats.org/drawingml/2006/main">
            <a:pPr algn="r">
              <a:defRPr sz="1275" b="0">
                <a:solidFill>
                  <a:srgbClr val="96928E"/>
                </a:solidFill>
                <a:latin typeface="Aeonik"/>
                <a:ea typeface="Aeonik"/>
                <a:cs typeface="Aeonik"/>
              </a:defRPr>
            </a:pPr>
            <a:r>
              <a:rPr sz="1275" b="0">
                <a:solidFill>
                  <a:srgbClr val="96928E"/>
                </a:solidFill>
                <a:latin typeface="Aeonik"/>
                <a:ea typeface="Aeonik"/>
                <a:cs typeface="Aeonik"/>
              </a:rPr>
              <a:t>[Team / leadership group]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4C21AAA-D487-4943-85BB-95D544D51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5124450"/>
            <a:ext cx="33242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275" b="0">
                <a:solidFill>
                  <a:srgbClr val="F8EDEB"/>
                </a:solidFill>
                <a:latin typeface="Aeonik"/>
                <a:ea typeface="Aeonik"/>
                <a:cs typeface="Aeonik"/>
              </a:defRPr>
            </a:pPr>
            <a:r>
              <a:rPr sz="1275" b="0">
                <a:solidFill>
                  <a:srgbClr val="F8EDEB"/>
                </a:solidFill>
                <a:latin typeface="Aeonik"/>
                <a:ea typeface="Aeonik"/>
                <a:cs typeface="Aeonik"/>
              </a:rPr>
              <a:t>[Month / year]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54a8b4f77354e3f">
            <a:extLst>
              <a:ext uri="{96DAC541-7B7A-43D3-8B79-37D633B846F1}">
                <asvg:svgBlip xmlns:asvg="http://schemas.microsoft.com/office/drawing/2016/SVG/main" r:embed="R78fbcacbb3234577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533400" y="5981700"/>
            <a:ext cx="876300" cy="26670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C305AB5-4EC8-4627-866A-01721F1A0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6029325"/>
            <a:ext cx="523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96928E"/>
                </a:solidFill>
                <a:latin typeface="Aeonik"/>
                <a:ea typeface="Aeonik"/>
                <a:cs typeface="Aeonik"/>
              </a:defRPr>
            </a:pPr>
            <a:r>
              <a:rPr sz="1050" b="0">
                <a:solidFill>
                  <a:srgbClr val="96928E"/>
                </a:solidFill>
                <a:latin typeface="Aeonik"/>
                <a:ea typeface="Aeonik"/>
                <a:cs typeface="Aeonik"/>
              </a:rPr>
              <a:t>Keep the cover to one purpose and one sentence.</a:t>
            </a:r>
          </a:p>
        </p:txBody>
      </p:sp>
    </p:spTree>
    <p:extLst>
      <p:ext uri="{BB962C8B-B14F-4D97-AF65-F5344CB8AC3E}">
        <p14:creationId xmlns:p14="http://schemas.microsoft.com/office/powerpoint/2010/main" val="156312509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8ED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EEA967A-31AB-43A2-9B94-7C4259C42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975" b="1">
                <a:solidFill>
                  <a:srgbClr val="6D6D68"/>
                </a:solidFill>
                <a:latin typeface="Aeonik"/>
                <a:ea typeface="Aeonik"/>
                <a:cs typeface="Aeonik"/>
              </a:rPr>
              <a:t>Executive summary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28D6FC7-A2B7-41AD-9300-A63EFB4F4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028700"/>
            <a:ext cx="619125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350" b="0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4350" b="0">
                <a:solidFill>
                  <a:srgbClr val="333533"/>
                </a:solidFill>
                <a:latin typeface="Aeonik"/>
                <a:ea typeface="Aeonik"/>
                <a:cs typeface="Aeonik"/>
              </a:rPr>
              <a:t>[The decision in</a:t>
            </a:r>
          </a:p>
          <a:p xmlns:a="http://schemas.openxmlformats.org/drawingml/2006/main">
            <a:pPr algn="l">
              <a:defRPr sz="4350" b="0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4350" b="0">
                <a:solidFill>
                  <a:srgbClr val="333533"/>
                </a:solidFill>
                <a:latin typeface="Aeonik"/>
                <a:ea typeface="Aeonik"/>
                <a:cs typeface="Aeonik"/>
              </a:rPr>
              <a:t>one sentence]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645A922-A40D-4878-998B-7BDD91DCD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781300"/>
            <a:ext cx="5334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800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[Two or three sentences that explain the product situation and why the decision matters now.]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A63E2DC-8946-4CD1-9760-7E2EA1311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19600"/>
            <a:ext cx="533400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F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C122D75-9AFA-4A0F-B124-0ECF114C4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61010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975" b="1">
                <a:solidFill>
                  <a:srgbClr val="333533"/>
                </a:solidFill>
                <a:latin typeface="Aeonik"/>
                <a:ea typeface="Aeonik"/>
                <a:cs typeface="Aeonik"/>
              </a:rPr>
              <a:t>NEXT DECISION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1A86607-633A-49AA-A78F-FA6CA6F84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933950"/>
            <a:ext cx="4762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2100" b="1">
                <a:solidFill>
                  <a:srgbClr val="333533"/>
                </a:solidFill>
                <a:latin typeface="Aeonik"/>
                <a:ea typeface="Aeonik"/>
                <a:cs typeface="Aeonik"/>
              </a:rPr>
              <a:t>[Approve / test / stop / choose]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0218AAA-D7EA-4E7E-B3CE-B2C97059A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1104900"/>
            <a:ext cx="4533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35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FC306A4-D18F-478D-894F-77DB5BA6C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127635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975" b="1">
                <a:solidFill>
                  <a:srgbClr val="6D6D68"/>
                </a:solidFill>
                <a:latin typeface="Aeonik"/>
                <a:ea typeface="Aeonik"/>
                <a:cs typeface="Aeonik"/>
              </a:rPr>
              <a:t>What changed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1E2C305-37F7-4B0F-A40C-A93A293CD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1257300"/>
            <a:ext cx="265747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1650" b="0">
                <a:solidFill>
                  <a:srgbClr val="333533"/>
                </a:solidFill>
                <a:latin typeface="Aeonik"/>
                <a:ea typeface="Aeonik"/>
                <a:cs typeface="Aeonik"/>
              </a:rPr>
              <a:t>[The new fact or condition]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20BCCF7-8A5D-4966-903A-5D05141D1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2457450"/>
            <a:ext cx="4533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35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0B3ED93-A28B-4B59-9D92-5BB0D552F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262890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975" b="1">
                <a:solidFill>
                  <a:srgbClr val="6D6D68"/>
                </a:solidFill>
                <a:latin typeface="Aeonik"/>
                <a:ea typeface="Aeonik"/>
                <a:cs typeface="Aeonik"/>
              </a:rPr>
              <a:t>What holds us back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FF5EB4F-B759-4113-9DAA-FF12BFC04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2609850"/>
            <a:ext cx="265747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1650" b="0">
                <a:solidFill>
                  <a:srgbClr val="333533"/>
                </a:solidFill>
                <a:latin typeface="Aeonik"/>
                <a:ea typeface="Aeonik"/>
                <a:cs typeface="Aeonik"/>
              </a:rPr>
              <a:t>[The constraint]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D90EC61-E7FA-495C-BFA6-813507AC4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810000"/>
            <a:ext cx="4533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35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D100C63-BA3E-4F2F-9F9F-DB95B0DEB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98145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975" b="1">
                <a:solidFill>
                  <a:srgbClr val="6D6D68"/>
                </a:solidFill>
                <a:latin typeface="Aeonik"/>
                <a:ea typeface="Aeonik"/>
                <a:cs typeface="Aeonik"/>
              </a:rPr>
              <a:t>What we need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B3F6CB0-B782-4755-B580-448D1EFCF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962400"/>
            <a:ext cx="265747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1650" b="0">
                <a:solidFill>
                  <a:srgbClr val="333533"/>
                </a:solidFill>
                <a:latin typeface="Aeonik"/>
                <a:ea typeface="Aeonik"/>
                <a:cs typeface="Aeonik"/>
              </a:rPr>
              <a:t>[Decision owner and timing]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599BF22-290F-4D59-8B90-10397C092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29375"/>
            <a:ext cx="76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125" b="1">
                <a:solidFill>
                  <a:srgbClr val="6D6D68"/>
                </a:solidFill>
                <a:latin typeface="Aeonik"/>
                <a:ea typeface="Aeonik"/>
                <a:cs typeface="Aeonik"/>
              </a:rPr>
              <a:t>HB.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DE14C38-CADA-467F-ADA3-6BAF8D025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29375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975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59014875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E9E1D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5EC2B3D-0ADE-43BB-84EA-60A6BBA92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975" b="1">
                <a:solidFill>
                  <a:srgbClr val="6D6D68"/>
                </a:solidFill>
                <a:latin typeface="Aeonik"/>
                <a:ea typeface="Aeonik"/>
                <a:cs typeface="Aeonik"/>
              </a:rPr>
              <a:t>Decision memo · [DD.MM.YY]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72FCA78-84A5-42E9-AE51-1B2097764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914400"/>
            <a:ext cx="8191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200" b="0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4200" b="0">
                <a:solidFill>
                  <a:srgbClr val="333533"/>
                </a:solidFill>
                <a:latin typeface="Aeonik"/>
                <a:ea typeface="Aeonik"/>
                <a:cs typeface="Aeonik"/>
              </a:rPr>
              <a:t>[Decision title]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68825CC-58D9-42D4-8835-85F4DC49E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990600"/>
            <a:ext cx="2133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200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Owner</a:t>
            </a:r>
          </a:p>
          <a:p xmlns:a="http://schemas.openxmlformats.org/drawingml/2006/main">
            <a:pPr algn="r">
              <a:defRPr sz="1200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200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[Name / team]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74BE8CD-7F72-4AAB-8A1F-7A0D75910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0002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35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B921817-BFB3-424A-88A6-7FB34CC0E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2860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975" b="1">
                <a:solidFill>
                  <a:srgbClr val="6D6D68"/>
                </a:solidFill>
                <a:latin typeface="Aeonik"/>
                <a:ea typeface="Aeonik"/>
                <a:cs typeface="Aeonik"/>
              </a:rPr>
              <a:t>RECOMMENDATION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F7013F9-C94A-45C8-9F7C-E56884F08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0"/>
            <a:ext cx="6858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850" b="0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2850" b="0">
                <a:solidFill>
                  <a:srgbClr val="333533"/>
                </a:solidFill>
                <a:latin typeface="Aeonik"/>
                <a:ea typeface="Aeonik"/>
                <a:cs typeface="Aeonik"/>
              </a:rPr>
              <a:t>[State the choice and the reason for it.]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76ACFB0-3757-492E-A39F-CB4513EB7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266950"/>
            <a:ext cx="3543300" cy="1600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F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3BDDBD8-4CEA-47B3-B340-A1078131B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514600"/>
            <a:ext cx="1047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975" b="1">
                <a:solidFill>
                  <a:srgbClr val="333533"/>
                </a:solidFill>
                <a:latin typeface="Aeonik"/>
                <a:ea typeface="Aeonik"/>
                <a:cs typeface="Aeonik"/>
              </a:rPr>
              <a:t>STATUS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0EA9BCC-DD26-4BC1-9A72-917022A6E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952750"/>
            <a:ext cx="2952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1950" b="1">
                <a:solidFill>
                  <a:srgbClr val="333533"/>
                </a:solidFill>
                <a:latin typeface="Aeonik"/>
                <a:ea typeface="Aeonik"/>
                <a:cs typeface="Aeonik"/>
              </a:rPr>
              <a:t>[Open / agreed / blocked]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9904360-3289-4EEA-BF5D-695206160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343400"/>
            <a:ext cx="323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35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94C5940-FFFF-4091-BC07-1E94975D3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5295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975" b="1">
                <a:solidFill>
                  <a:srgbClr val="6D6D68"/>
                </a:solidFill>
                <a:latin typeface="Aeonik"/>
                <a:ea typeface="Aeonik"/>
                <a:cs typeface="Aeonik"/>
              </a:rPr>
              <a:t>Evidence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73407C2-BAF3-4B30-80BE-AC76D6F38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953000"/>
            <a:ext cx="32385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575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[The strongest evidence supporting the decision]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713213A-0C20-480B-8EB0-3F47272F0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4343400"/>
            <a:ext cx="323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35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5BE23C9-6E71-4A7D-8523-459019F15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455295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975" b="1">
                <a:solidFill>
                  <a:srgbClr val="6D6D68"/>
                </a:solidFill>
                <a:latin typeface="Aeonik"/>
                <a:ea typeface="Aeonik"/>
                <a:cs typeface="Aeonik"/>
              </a:rPr>
              <a:t>Tradeoff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0F19095-2F3B-4340-89B0-64F046EF4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4953000"/>
            <a:ext cx="32385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575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[What this choice gives up or delays]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AB18C85-7B33-45DC-AC65-054AC619D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4343400"/>
            <a:ext cx="323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35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CFE3FB2-FBAF-41E1-9BB4-F8029A073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455295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975" b="1">
                <a:solidFill>
                  <a:srgbClr val="6D6D68"/>
                </a:solidFill>
                <a:latin typeface="Aeonik"/>
                <a:ea typeface="Aeonik"/>
                <a:cs typeface="Aeonik"/>
              </a:rPr>
              <a:t>Follow-through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43B230D-6811-4D1A-B41D-14D77A35B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4953000"/>
            <a:ext cx="32385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575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[Owner, checkpoint, and success signal]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1F4EA5B-475F-4991-9CCF-EE8A868F2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29375"/>
            <a:ext cx="76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125" b="1">
                <a:solidFill>
                  <a:srgbClr val="6D6D68"/>
                </a:solidFill>
                <a:latin typeface="Aeonik"/>
                <a:ea typeface="Aeonik"/>
                <a:cs typeface="Aeonik"/>
              </a:rPr>
              <a:t>HB.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089CFE6-0476-4B71-8534-B45885E88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29375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975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79382280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3335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37C3B48-C054-4E53-A132-78D0B2BB8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8EDEB"/>
                </a:solidFill>
                <a:latin typeface="Aeonik"/>
                <a:ea typeface="Aeonik"/>
                <a:cs typeface="Aeonik"/>
              </a:defRPr>
            </a:pPr>
            <a:r>
              <a:rPr sz="975" b="1">
                <a:solidFill>
                  <a:srgbClr val="F8EDEB"/>
                </a:solidFill>
                <a:latin typeface="Aeonik"/>
                <a:ea typeface="Aeonik"/>
                <a:cs typeface="Aeonik"/>
              </a:rPr>
              <a:t>Product story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8520AEB-B2DC-4A7F-84F8-263795E66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895350"/>
            <a:ext cx="68580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050" b="0">
                <a:solidFill>
                  <a:srgbClr val="F8EDEB"/>
                </a:solidFill>
                <a:latin typeface="Aeonik"/>
                <a:ea typeface="Aeonik"/>
                <a:cs typeface="Aeonik"/>
              </a:defRPr>
            </a:pPr>
            <a:r>
              <a:rPr sz="4050" b="0">
                <a:solidFill>
                  <a:srgbClr val="F8EDEB"/>
                </a:solidFill>
                <a:latin typeface="Aeonik"/>
                <a:ea typeface="Aeonik"/>
                <a:cs typeface="Aeonik"/>
              </a:rPr>
              <a:t>Complexity accumulates</a:t>
            </a:r>
          </a:p>
          <a:p xmlns:a="http://schemas.openxmlformats.org/drawingml/2006/main">
            <a:pPr algn="l">
              <a:defRPr sz="4050" b="0">
                <a:solidFill>
                  <a:srgbClr val="F8EDEB"/>
                </a:solidFill>
                <a:latin typeface="Aeonik"/>
                <a:ea typeface="Aeonik"/>
                <a:cs typeface="Aeonik"/>
              </a:defRPr>
            </a:pPr>
            <a:r>
              <a:rPr sz="4050" b="0">
                <a:solidFill>
                  <a:srgbClr val="F8EDEB"/>
                </a:solidFill>
                <a:latin typeface="Aeonik"/>
                <a:ea typeface="Aeonik"/>
                <a:cs typeface="Aeonik"/>
              </a:rPr>
              <a:t>one decision at a time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ceae0a1f21f443a">
            <a:extLst>
              <a:ext uri="{96DAC541-7B7A-43D3-8B79-37D633B846F1}">
                <asvg:svgBlip xmlns:asvg="http://schemas.microsoft.com/office/drawing/2016/SVG/main" r:embed="R674e12a87364478a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8239125" y="685800"/>
            <a:ext cx="2714625" cy="23812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2A36515-AB3F-4756-BF8F-A31AE53E4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861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D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A3366D2-C56A-4F5C-A3BB-0434E58BF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09950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D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357BC8B-E5C0-47EB-AF78-8CF1B2020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8290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6928E"/>
                </a:solidFill>
                <a:latin typeface="Aeonik"/>
                <a:ea typeface="Aeonik"/>
                <a:cs typeface="Aeonik"/>
              </a:defRPr>
            </a:pPr>
            <a:r>
              <a:rPr sz="975" b="0">
                <a:solidFill>
                  <a:srgbClr val="96928E"/>
                </a:solidFill>
                <a:latin typeface="Aeonik"/>
                <a:ea typeface="Aeonik"/>
                <a:cs typeface="Aeonik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15ECAE0-ED75-4A93-9360-E976401B2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229100"/>
            <a:ext cx="156210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8EDEB"/>
                </a:solidFill>
                <a:latin typeface="Aeonik"/>
                <a:ea typeface="Aeonik"/>
                <a:cs typeface="Aeonik"/>
              </a:defRPr>
            </a:pPr>
            <a:r>
              <a:rPr sz="1575" b="0">
                <a:solidFill>
                  <a:srgbClr val="F8EDEB"/>
                </a:solidFill>
                <a:latin typeface="Aeonik"/>
                <a:ea typeface="Aeonik"/>
                <a:cs typeface="Aeonik"/>
              </a:rPr>
              <a:t>Products start simple.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F9134EE-B40F-49E1-A127-F5F276E18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7918" y="3409950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D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7399801-6D76-4E19-9924-B16824A0D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7918" y="38290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6928E"/>
                </a:solidFill>
                <a:latin typeface="Aeonik"/>
                <a:ea typeface="Aeonik"/>
                <a:cs typeface="Aeonik"/>
              </a:defRPr>
            </a:pPr>
            <a:r>
              <a:rPr sz="975" b="0">
                <a:solidFill>
                  <a:srgbClr val="96928E"/>
                </a:solidFill>
                <a:latin typeface="Aeonik"/>
                <a:ea typeface="Aeonik"/>
                <a:cs typeface="Aeonik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B0C3AFA-9DE9-4245-B6CD-7B5AEDD15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7918" y="4229100"/>
            <a:ext cx="156210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8EDEB"/>
                </a:solidFill>
                <a:latin typeface="Aeonik"/>
                <a:ea typeface="Aeonik"/>
                <a:cs typeface="Aeonik"/>
              </a:defRPr>
            </a:pPr>
            <a:r>
              <a:rPr sz="1575" b="0">
                <a:solidFill>
                  <a:srgbClr val="F8EDEB"/>
                </a:solidFill>
                <a:latin typeface="Aeonik"/>
                <a:ea typeface="Aeonik"/>
                <a:cs typeface="Aeonik"/>
              </a:rPr>
              <a:t>Customers add requests.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9E835D0-D8E0-4873-A311-B5268B330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2435" y="3409950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D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B812623-07EA-41E2-B4AA-AE2E9F82C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2435" y="38290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6928E"/>
                </a:solidFill>
                <a:latin typeface="Aeonik"/>
                <a:ea typeface="Aeonik"/>
                <a:cs typeface="Aeonik"/>
              </a:defRPr>
            </a:pPr>
            <a:r>
              <a:rPr sz="975" b="0">
                <a:solidFill>
                  <a:srgbClr val="96928E"/>
                </a:solidFill>
                <a:latin typeface="Aeonik"/>
                <a:ea typeface="Aeonik"/>
                <a:cs typeface="Aeonik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08BE897-AD46-4642-BDD1-159B4193B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2435" y="4229100"/>
            <a:ext cx="156210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8EDEB"/>
                </a:solidFill>
                <a:latin typeface="Aeonik"/>
                <a:ea typeface="Aeonik"/>
                <a:cs typeface="Aeonik"/>
              </a:defRPr>
            </a:pPr>
            <a:r>
              <a:rPr sz="1575" b="0">
                <a:solidFill>
                  <a:srgbClr val="F8EDEB"/>
                </a:solidFill>
                <a:latin typeface="Aeonik"/>
                <a:ea typeface="Aeonik"/>
                <a:cs typeface="Aeonik"/>
              </a:rPr>
              <a:t>Stakeholders add priorities.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9113E15-0843-46A7-97E9-F20FA69AE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952" y="3409950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D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D0351D2-3485-4316-A555-438238AF8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952" y="38290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6928E"/>
                </a:solidFill>
                <a:latin typeface="Aeonik"/>
                <a:ea typeface="Aeonik"/>
                <a:cs typeface="Aeonik"/>
              </a:defRPr>
            </a:pPr>
            <a:r>
              <a:rPr sz="975" b="0">
                <a:solidFill>
                  <a:srgbClr val="96928E"/>
                </a:solidFill>
                <a:latin typeface="Aeonik"/>
                <a:ea typeface="Aeonik"/>
                <a:cs typeface="Aeonik"/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08BE98F-4D98-4353-85A3-DB5116CE5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952" y="4229100"/>
            <a:ext cx="156210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8EDEB"/>
                </a:solidFill>
                <a:latin typeface="Aeonik"/>
                <a:ea typeface="Aeonik"/>
                <a:cs typeface="Aeonik"/>
              </a:defRPr>
            </a:pPr>
            <a:r>
              <a:rPr sz="1575" b="0">
                <a:solidFill>
                  <a:srgbClr val="F8EDEB"/>
                </a:solidFill>
                <a:latin typeface="Aeonik"/>
                <a:ea typeface="Aeonik"/>
                <a:cs typeface="Aeonik"/>
              </a:rPr>
              <a:t>The team adds workarounds.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73EB028-2555-44C8-AD50-492C4AEF6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1470" y="3409950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D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9170347-B206-4151-9561-1DA01E7A9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1470" y="38290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6928E"/>
                </a:solidFill>
                <a:latin typeface="Aeonik"/>
                <a:ea typeface="Aeonik"/>
                <a:cs typeface="Aeonik"/>
              </a:defRPr>
            </a:pPr>
            <a:r>
              <a:rPr sz="975" b="0">
                <a:solidFill>
                  <a:srgbClr val="96928E"/>
                </a:solidFill>
                <a:latin typeface="Aeonik"/>
                <a:ea typeface="Aeonik"/>
                <a:cs typeface="Aeonik"/>
              </a:rPr>
              <a:t>05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1438355-DF39-40DD-9C14-E10B3A61D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1470" y="4229100"/>
            <a:ext cx="156210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8EDEB"/>
                </a:solidFill>
                <a:latin typeface="Aeonik"/>
                <a:ea typeface="Aeonik"/>
                <a:cs typeface="Aeonik"/>
              </a:defRPr>
            </a:pPr>
            <a:r>
              <a:rPr sz="1575" b="0">
                <a:solidFill>
                  <a:srgbClr val="F8EDEB"/>
                </a:solidFill>
                <a:latin typeface="Aeonik"/>
                <a:ea typeface="Aeonik"/>
                <a:cs typeface="Aeonik"/>
              </a:rPr>
              <a:t>The system loses its shape.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6D7549D-75F1-4419-BB59-F46AEBF84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5988" y="3409950"/>
            <a:ext cx="1524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F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67C23A8-6832-4B81-9A02-2743A9520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5988" y="38290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6928E"/>
                </a:solidFill>
                <a:latin typeface="Aeonik"/>
                <a:ea typeface="Aeonik"/>
                <a:cs typeface="Aeonik"/>
              </a:defRPr>
            </a:pPr>
            <a:r>
              <a:rPr sz="975" b="0">
                <a:solidFill>
                  <a:srgbClr val="96928E"/>
                </a:solidFill>
                <a:latin typeface="Aeonik"/>
                <a:ea typeface="Aeonik"/>
                <a:cs typeface="Aeonik"/>
              </a:rPr>
              <a:t>06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778486C-2DF2-4354-AD2D-50A556FB1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5988" y="4229100"/>
            <a:ext cx="156210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C8F43D"/>
                </a:solidFill>
                <a:latin typeface="Aeonik"/>
                <a:ea typeface="Aeonik"/>
                <a:cs typeface="Aeonik"/>
              </a:defRPr>
            </a:pPr>
            <a:r>
              <a:rPr sz="1575" b="0">
                <a:solidFill>
                  <a:srgbClr val="C8F43D"/>
                </a:solidFill>
                <a:latin typeface="Aeonik"/>
                <a:ea typeface="Aeonik"/>
                <a:cs typeface="Aeonik"/>
              </a:rPr>
              <a:t>Building more isn’t the answer.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28FFF34-7586-4AF5-B4D4-1D7EDB09B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29375"/>
            <a:ext cx="76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8EDEB"/>
                </a:solidFill>
                <a:latin typeface="Aeonik"/>
                <a:ea typeface="Aeonik"/>
                <a:cs typeface="Aeonik"/>
              </a:defRPr>
            </a:pPr>
            <a:r>
              <a:rPr sz="1125" b="1">
                <a:solidFill>
                  <a:srgbClr val="F8EDEB"/>
                </a:solidFill>
                <a:latin typeface="Aeonik"/>
                <a:ea typeface="Aeonik"/>
                <a:cs typeface="Aeonik"/>
              </a:rPr>
              <a:t>HB.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9D5B492-2059-4208-91EC-CFEDFE641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29375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F8EDEB"/>
                </a:solidFill>
                <a:latin typeface="Aeonik"/>
                <a:ea typeface="Aeonik"/>
                <a:cs typeface="Aeonik"/>
              </a:defRPr>
            </a:pPr>
            <a:r>
              <a:rPr sz="975" b="0">
                <a:solidFill>
                  <a:srgbClr val="F8EDEB"/>
                </a:solidFill>
                <a:latin typeface="Aeonik"/>
                <a:ea typeface="Aeonik"/>
                <a:cs typeface="Aeonik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43140180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8ED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3387A5F-E482-468B-B9D5-87E5DE38D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975" b="1">
                <a:solidFill>
                  <a:srgbClr val="6D6D68"/>
                </a:solidFill>
                <a:latin typeface="Aeonik"/>
                <a:ea typeface="Aeonik"/>
                <a:cs typeface="Aeonik"/>
              </a:rPr>
              <a:t>Research evidence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FD6C976-5CA3-4CB0-B5ED-BCF00DA2D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914400"/>
            <a:ext cx="7000875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200" b="0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4200" b="0">
                <a:solidFill>
                  <a:srgbClr val="333533"/>
                </a:solidFill>
                <a:latin typeface="Aeonik"/>
                <a:ea typeface="Aeonik"/>
                <a:cs typeface="Aeonik"/>
              </a:rPr>
              <a:t>[Finding stated</a:t>
            </a:r>
          </a:p>
          <a:p xmlns:a="http://schemas.openxmlformats.org/drawingml/2006/main">
            <a:pPr algn="l">
              <a:defRPr sz="4200" b="0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4200" b="0">
                <a:solidFill>
                  <a:srgbClr val="333533"/>
                </a:solidFill>
                <a:latin typeface="Aeonik"/>
                <a:ea typeface="Aeonik"/>
                <a:cs typeface="Aeonik"/>
              </a:rPr>
              <a:t>without interpretation]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2D99FD0-3DA9-4398-BA9E-711A55D44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7813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35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49FCB58-8966-4E27-926A-A65D00ADF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43250"/>
            <a:ext cx="6191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850" b="0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2850" b="0">
                <a:solidFill>
                  <a:srgbClr val="333533"/>
                </a:solidFill>
                <a:latin typeface="Aeonik"/>
                <a:ea typeface="Aeonik"/>
                <a:cs typeface="Aeonik"/>
              </a:rPr>
              <a:t>“[Short customer quote that shows the behavior or friction.]”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46A027C-CA6B-4828-BE0D-14C29054A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781550"/>
            <a:ext cx="457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200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[Participant role / context]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EA6C333-7260-4128-A885-C812089FA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143250"/>
            <a:ext cx="3943350" cy="1981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2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4568E14-2E24-49E5-A0BB-8455A8530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33909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975" b="1">
                <a:solidFill>
                  <a:srgbClr val="6D6D68"/>
                </a:solidFill>
                <a:latin typeface="Aeonik"/>
                <a:ea typeface="Aeonik"/>
                <a:cs typeface="Aeonik"/>
              </a:rPr>
              <a:t>WHAT THIS CHANGES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D1ABB3C-BFAA-4E04-94CA-50F74ADF0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3829050"/>
            <a:ext cx="32194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1950" b="0">
                <a:solidFill>
                  <a:srgbClr val="333533"/>
                </a:solidFill>
                <a:latin typeface="Aeonik"/>
                <a:ea typeface="Aeonik"/>
                <a:cs typeface="Aeonik"/>
              </a:rPr>
              <a:t>[Explain the implication for the workflow, decision, or product rule.]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6D5B11F-84E5-41A8-BBEA-8731E9D1D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5429250"/>
            <a:ext cx="39433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F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34F0310-F0EE-489F-9A49-9591A8C0D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29375"/>
            <a:ext cx="76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125" b="1">
                <a:solidFill>
                  <a:srgbClr val="6D6D68"/>
                </a:solidFill>
                <a:latin typeface="Aeonik"/>
                <a:ea typeface="Aeonik"/>
                <a:cs typeface="Aeonik"/>
              </a:rPr>
              <a:t>HB.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7F2AD89-D24A-49A4-BDF6-713A3FC68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29375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975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2194866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3F423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98A338C-57D5-4EE5-982A-CFD9B1AEF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8EDEB"/>
                </a:solidFill>
                <a:latin typeface="Aeonik"/>
                <a:ea typeface="Aeonik"/>
                <a:cs typeface="Aeonik"/>
              </a:defRPr>
            </a:pPr>
            <a:r>
              <a:rPr sz="975" b="1">
                <a:solidFill>
                  <a:srgbClr val="F8EDEB"/>
                </a:solidFill>
                <a:latin typeface="Aeonik"/>
                <a:ea typeface="Aeonik"/>
                <a:cs typeface="Aeonik"/>
              </a:rPr>
              <a:t>Recommendation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E47903A-F239-4BFD-8367-A2EF28235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028700"/>
            <a:ext cx="847725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875" b="0">
                <a:solidFill>
                  <a:srgbClr val="F8EDEB"/>
                </a:solidFill>
                <a:latin typeface="Aeonik"/>
                <a:ea typeface="Aeonik"/>
                <a:cs typeface="Aeonik"/>
              </a:defRPr>
            </a:pPr>
            <a:r>
              <a:rPr sz="4875" b="0">
                <a:solidFill>
                  <a:srgbClr val="F8EDEB"/>
                </a:solidFill>
                <a:latin typeface="Aeonik"/>
                <a:ea typeface="Aeonik"/>
                <a:cs typeface="Aeonik"/>
              </a:rPr>
              <a:t>[The clearest route</a:t>
            </a:r>
          </a:p>
          <a:p xmlns:a="http://schemas.openxmlformats.org/drawingml/2006/main">
            <a:pPr algn="l">
              <a:defRPr sz="4875" b="0">
                <a:solidFill>
                  <a:srgbClr val="F8EDEB"/>
                </a:solidFill>
                <a:latin typeface="Aeonik"/>
                <a:ea typeface="Aeonik"/>
                <a:cs typeface="Aeonik"/>
              </a:defRPr>
            </a:pPr>
            <a:r>
              <a:rPr sz="4875" b="0">
                <a:solidFill>
                  <a:srgbClr val="F8EDEB"/>
                </a:solidFill>
                <a:latin typeface="Aeonik"/>
                <a:ea typeface="Aeonik"/>
                <a:cs typeface="Aeonik"/>
              </a:rPr>
              <a:t>through the constraint]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D119781-2C08-4926-A060-BB3D94D5B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05150"/>
            <a:ext cx="59055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96928E"/>
                </a:solidFill>
                <a:latin typeface="Aeonik"/>
                <a:ea typeface="Aeonik"/>
                <a:cs typeface="Aeonik"/>
              </a:defRPr>
            </a:pPr>
            <a:r>
              <a:rPr sz="1800" b="0">
                <a:solidFill>
                  <a:srgbClr val="96928E"/>
                </a:solidFill>
                <a:latin typeface="Aeonik"/>
                <a:ea typeface="Aeonik"/>
                <a:cs typeface="Aeonik"/>
              </a:rPr>
              <a:t>[A short explanation of why this route fits the evidence and what it makes possible.]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C851DEB-CB65-4B15-81E8-7620930F1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3048000"/>
            <a:ext cx="396240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F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68123CF-EE53-4B95-87F9-B213A5CCC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3337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975" b="1">
                <a:solidFill>
                  <a:srgbClr val="333533"/>
                </a:solidFill>
                <a:latin typeface="Aeonik"/>
                <a:ea typeface="Aeonik"/>
                <a:cs typeface="Aeonik"/>
              </a:rPr>
              <a:t>DECISION REQUIRED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A2EF5F6-4973-4CB9-9E44-335722E60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790950"/>
            <a:ext cx="3238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2325" b="1">
                <a:solidFill>
                  <a:srgbClr val="333533"/>
                </a:solidFill>
                <a:latin typeface="Aeonik"/>
                <a:ea typeface="Aeonik"/>
                <a:cs typeface="Aeonik"/>
              </a:rPr>
              <a:t>[The exact choice the reader needs to make]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DD2DBA1-7CEC-464C-8895-122213151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686300"/>
            <a:ext cx="628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8EDEB"/>
                </a:solidFill>
                <a:latin typeface="Aeonik"/>
                <a:ea typeface="Aeonik"/>
                <a:cs typeface="Aeonik"/>
              </a:defRPr>
            </a:pPr>
            <a:r>
              <a:rPr sz="1425" b="0">
                <a:solidFill>
                  <a:srgbClr val="F8EDEB"/>
                </a:solidFill>
                <a:latin typeface="Aeonik"/>
                <a:ea typeface="Aeonik"/>
                <a:cs typeface="Aeonik"/>
              </a:rPr>
              <a:t>Changes: [workflow / rule / sequence]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E707EBD-8806-4129-9836-AD1162208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124450"/>
            <a:ext cx="628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8EDEB"/>
                </a:solidFill>
                <a:latin typeface="Aeonik"/>
                <a:ea typeface="Aeonik"/>
                <a:cs typeface="Aeonik"/>
              </a:defRPr>
            </a:pPr>
            <a:r>
              <a:rPr sz="1425" b="0">
                <a:solidFill>
                  <a:srgbClr val="F8EDEB"/>
                </a:solidFill>
                <a:latin typeface="Aeonik"/>
                <a:ea typeface="Aeonik"/>
                <a:cs typeface="Aeonik"/>
              </a:rPr>
              <a:t>Stays: [protected product behavior]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FC41618-659B-474F-A0E6-11D1C2DFD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62600"/>
            <a:ext cx="628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C8F43D"/>
                </a:solidFill>
                <a:latin typeface="Aeonik"/>
                <a:ea typeface="Aeonik"/>
                <a:cs typeface="Aeonik"/>
              </a:defRPr>
            </a:pPr>
            <a:r>
              <a:rPr sz="1425" b="0">
                <a:solidFill>
                  <a:srgbClr val="C8F43D"/>
                </a:solidFill>
                <a:latin typeface="Aeonik"/>
                <a:ea typeface="Aeonik"/>
                <a:cs typeface="Aeonik"/>
              </a:rPr>
              <a:t>Needs proof: [assumption to test]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216B6E1-96B8-455C-B290-B6D122BA7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29375"/>
            <a:ext cx="76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8EDEB"/>
                </a:solidFill>
                <a:latin typeface="Aeonik"/>
                <a:ea typeface="Aeonik"/>
                <a:cs typeface="Aeonik"/>
              </a:defRPr>
            </a:pPr>
            <a:r>
              <a:rPr sz="1125" b="1">
                <a:solidFill>
                  <a:srgbClr val="F8EDEB"/>
                </a:solidFill>
                <a:latin typeface="Aeonik"/>
                <a:ea typeface="Aeonik"/>
                <a:cs typeface="Aeonik"/>
              </a:rPr>
              <a:t>HB.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9949525-15FB-4152-A502-49BEC7CD6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29375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F8EDEB"/>
                </a:solidFill>
                <a:latin typeface="Aeonik"/>
                <a:ea typeface="Aeonik"/>
                <a:cs typeface="Aeonik"/>
              </a:defRPr>
            </a:pPr>
            <a:r>
              <a:rPr sz="975" b="0">
                <a:solidFill>
                  <a:srgbClr val="F8EDEB"/>
                </a:solidFill>
                <a:latin typeface="Aeonik"/>
                <a:ea typeface="Aeonik"/>
                <a:cs typeface="Aeonik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22389023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8ED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9A1B921-09C7-4563-B451-662B5C355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975" b="1">
                <a:solidFill>
                  <a:srgbClr val="6D6D68"/>
                </a:solidFill>
                <a:latin typeface="Aeonik"/>
                <a:ea typeface="Aeonik"/>
                <a:cs typeface="Aeonik"/>
              </a:rPr>
              <a:t>Working rhythm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B405DC2-D8C7-498A-BDB4-265924EFA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914400"/>
            <a:ext cx="5905500" cy="1295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350" b="0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4350" b="0">
                <a:solidFill>
                  <a:srgbClr val="333533"/>
                </a:solidFill>
                <a:latin typeface="Aeonik"/>
                <a:ea typeface="Aeonik"/>
                <a:cs typeface="Aeonik"/>
              </a:rPr>
              <a:t>Clarity is built</a:t>
            </a:r>
          </a:p>
          <a:p xmlns:a="http://schemas.openxmlformats.org/drawingml/2006/main">
            <a:pPr algn="l">
              <a:defRPr sz="4350" b="0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4350" b="0">
                <a:solidFill>
                  <a:srgbClr val="333533"/>
                </a:solidFill>
                <a:latin typeface="Aeonik"/>
                <a:ea typeface="Aeonik"/>
                <a:cs typeface="Aeonik"/>
              </a:rPr>
              <a:t>in five moves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BC6DF5F-B287-44FB-BB20-CDA28FB26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0"/>
            <a:ext cx="19240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35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FBEF7A7-1B4A-4013-B64B-D17E4D760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81350"/>
            <a:ext cx="571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975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702EEC3-063B-487E-B4F1-EDBBDCF47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581400"/>
            <a:ext cx="19526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2175" b="0">
                <a:solidFill>
                  <a:srgbClr val="333533"/>
                </a:solidFill>
                <a:latin typeface="Aeonik"/>
                <a:ea typeface="Aeonik"/>
                <a:cs typeface="Aeonik"/>
              </a:rPr>
              <a:t>Understand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92FAA63-5542-49F8-BFCB-53AE74E80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267200"/>
            <a:ext cx="1809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350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Map the product as one system.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AD37481-0FD8-4430-A603-2A9A89A89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353050"/>
            <a:ext cx="3429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35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9882B89-166D-4FD0-9FE9-FE97F1679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8440" y="2952750"/>
            <a:ext cx="19240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35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5D69F49-2AC5-4035-B899-727B8FA86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8440" y="3181350"/>
            <a:ext cx="571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975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BC6AB77-F3A2-4EC4-ADDB-E2FFC3667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8440" y="3581400"/>
            <a:ext cx="19526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2175" b="0">
                <a:solidFill>
                  <a:srgbClr val="333533"/>
                </a:solidFill>
                <a:latin typeface="Aeonik"/>
                <a:ea typeface="Aeonik"/>
                <a:cs typeface="Aeonik"/>
              </a:rPr>
              <a:t>Isolate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E230C09-2DFF-4DDE-8132-C9E4AE3F2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8440" y="4267200"/>
            <a:ext cx="1809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350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Find the bottleneck blocking momentum.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3B563BA-4EBF-4732-8F09-61D2772D6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8440" y="5353050"/>
            <a:ext cx="666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35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7542B82-0A07-472A-9AB7-B89B7ED86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3480" y="2952750"/>
            <a:ext cx="19240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35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605E971-4543-450C-8805-B0888BBB9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3480" y="3181350"/>
            <a:ext cx="571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975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4B641B4-469C-4249-9C55-B0829D077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3480" y="3581400"/>
            <a:ext cx="19526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2175" b="0">
                <a:solidFill>
                  <a:srgbClr val="333533"/>
                </a:solidFill>
                <a:latin typeface="Aeonik"/>
                <a:ea typeface="Aeonik"/>
                <a:cs typeface="Aeonik"/>
              </a:rPr>
              <a:t>Simplify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BD95755-8BB0-4507-A2A2-3D618D3A2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3480" y="4267200"/>
            <a:ext cx="1809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350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Reduce noise around the decision.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20EB139-C122-4D4D-934E-4071A10E1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3480" y="5353050"/>
            <a:ext cx="9906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35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38F0793-6303-4C61-BCA6-0A28D6675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8520" y="2952750"/>
            <a:ext cx="19240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35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DDA0272-7DF6-4C09-8C8C-7BB4153A4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8520" y="3181350"/>
            <a:ext cx="571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975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D9AAB87-D188-4B62-874D-AF04D5221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8520" y="3581400"/>
            <a:ext cx="19526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2175" b="0">
                <a:solidFill>
                  <a:srgbClr val="333533"/>
                </a:solidFill>
                <a:latin typeface="Aeonik"/>
                <a:ea typeface="Aeonik"/>
                <a:cs typeface="Aeonik"/>
              </a:rPr>
              <a:t>Prove it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F69DD02-D06C-4F8F-B8AB-D75184A07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8520" y="4267200"/>
            <a:ext cx="1809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350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Test the route before scale.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CDF3AC9-EFEF-4794-B91F-14DAA33C8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8520" y="5353050"/>
            <a:ext cx="13144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35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CE690A7-05BD-4763-A6F3-F9EABDAC9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3560" y="2952750"/>
            <a:ext cx="19240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35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5309736-D65F-4656-9D9D-17AE4D130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3560" y="3181350"/>
            <a:ext cx="571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975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05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98F0D0D-0BEB-4665-B538-4A84293B0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3560" y="3581400"/>
            <a:ext cx="19526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333533"/>
                </a:solidFill>
                <a:latin typeface="Aeonik"/>
                <a:ea typeface="Aeonik"/>
                <a:cs typeface="Aeonik"/>
              </a:defRPr>
            </a:pPr>
            <a:r>
              <a:rPr sz="2175" b="0">
                <a:solidFill>
                  <a:srgbClr val="333533"/>
                </a:solidFill>
                <a:latin typeface="Aeonik"/>
                <a:ea typeface="Aeonik"/>
                <a:cs typeface="Aeonik"/>
              </a:rPr>
              <a:t>Ship it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7647564-9E78-4DF4-9B9D-04182C328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3560" y="4267200"/>
            <a:ext cx="1809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350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Carry the decision through delivery.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975BEB1-835A-4C0E-B7B4-4142802A4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3560" y="5353050"/>
            <a:ext cx="19240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F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562C0E2-DDF6-4469-B7B7-FC84B0F31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29375"/>
            <a:ext cx="76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1125" b="1">
                <a:solidFill>
                  <a:srgbClr val="6D6D68"/>
                </a:solidFill>
                <a:latin typeface="Aeonik"/>
                <a:ea typeface="Aeonik"/>
                <a:cs typeface="Aeonik"/>
              </a:rPr>
              <a:t>HB.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AA66BEA-01BB-4341-9ABA-8D68C8274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29375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D6D68"/>
                </a:solidFill>
                <a:latin typeface="Aeonik"/>
                <a:ea typeface="Aeonik"/>
                <a:cs typeface="Aeonik"/>
              </a:defRPr>
            </a:pPr>
            <a:r>
              <a:rPr sz="975" b="0">
                <a:solidFill>
                  <a:srgbClr val="6D6D68"/>
                </a:solidFill>
                <a:latin typeface="Aeonik"/>
                <a:ea typeface="Aeonik"/>
                <a:cs typeface="Aeonik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41447148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2026-09-12T08:50:07.6070000Z</dcterms:created>
  <dcterms:modified xsi:type="dcterms:W3CDTF">2026-09-12T08:50:07.6070000Z</dcterms:modified>
</coreProperties>
</file>